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476" r:id="rId5"/>
    <p:sldId id="508" r:id="rId6"/>
    <p:sldId id="526" r:id="rId7"/>
    <p:sldId id="535" r:id="rId8"/>
    <p:sldId id="538" r:id="rId9"/>
    <p:sldId id="539" r:id="rId10"/>
    <p:sldId id="540" r:id="rId11"/>
    <p:sldId id="541" r:id="rId12"/>
    <p:sldId id="543" r:id="rId13"/>
    <p:sldId id="542" r:id="rId14"/>
    <p:sldId id="544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61" r:id="rId29"/>
    <p:sldId id="558" r:id="rId30"/>
    <p:sldId id="559" r:id="rId31"/>
    <p:sldId id="560" r:id="rId32"/>
    <p:sldId id="562" r:id="rId33"/>
    <p:sldId id="534" r:id="rId34"/>
    <p:sldId id="3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72"/>
    <p:restoredTop sz="79388"/>
  </p:normalViewPr>
  <p:slideViewPr>
    <p:cSldViewPr snapToGrid="0">
      <p:cViewPr>
        <p:scale>
          <a:sx n="67" d="100"/>
          <a:sy n="67" d="100"/>
        </p:scale>
        <p:origin x="856" y="88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 -  but more so than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Similar to RELU, designed to solve the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2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 -  but more so than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0" dirty="0"/>
              <a:t>Differentiable</a:t>
            </a:r>
            <a:r>
              <a:rPr lang="en-US" dirty="0"/>
              <a:t> – yes * see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  <a:p>
            <a:endParaRPr lang="en-US" dirty="0"/>
          </a:p>
          <a:p>
            <a:r>
              <a:rPr lang="en-US" dirty="0"/>
              <a:t>Similar to </a:t>
            </a:r>
            <a:r>
              <a:rPr lang="en-US" dirty="0" err="1"/>
              <a:t>ReLU</a:t>
            </a:r>
            <a:r>
              <a:rPr lang="en-US" dirty="0"/>
              <a:t>, designed to solve the issue of overflows in the training process due to large numbers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ReLU</a:t>
            </a:r>
            <a:r>
              <a:rPr lang="en-US" dirty="0"/>
              <a:t>, has the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Easier to finish gradient descent than </a:t>
            </a:r>
            <a:r>
              <a:rPr lang="en-US" dirty="0" err="1"/>
              <a:t>ReLU</a:t>
            </a:r>
            <a:r>
              <a:rPr lang="en-US" dirty="0"/>
              <a:t> due to no hard 0 point of cutoff, expensive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8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Easier to finish gradient descent than </a:t>
            </a:r>
            <a:r>
              <a:rPr lang="en-US" dirty="0" err="1"/>
              <a:t>ReLU</a:t>
            </a:r>
            <a:r>
              <a:rPr lang="en-US" dirty="0"/>
              <a:t> due to no hard 0 point of cutoff</a:t>
            </a:r>
          </a:p>
          <a:p>
            <a:endParaRPr lang="en-US" dirty="0"/>
          </a:p>
          <a:p>
            <a:r>
              <a:rPr lang="en-US" dirty="0"/>
              <a:t>Seems not to be in TensorFlow, would need to create a custom activation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8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When we take data and alter it before machine learning like with did with the COVID data, what were we doing and why did it work?</a:t>
            </a:r>
          </a:p>
          <a:p>
            <a:endParaRPr lang="en-US" dirty="0"/>
          </a:p>
          <a:p>
            <a:r>
              <a:rPr lang="en-US" dirty="0"/>
              <a:t>A: We were altering the relationships between the independent and dependent variables to create a relationship with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yes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it is the equivalent of not altering the layers values at all. Leads to not helping with non-linear problems</a:t>
            </a:r>
          </a:p>
          <a:p>
            <a:endParaRPr lang="en-US" dirty="0"/>
          </a:p>
          <a:p>
            <a:r>
              <a:rPr lang="en-US" dirty="0"/>
              <a:t>Can lead to very large numbers being calculated together and eventual overflow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4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Expensive to use, it has fallen to the wayside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Purpose is to calculate the probability of individual outputs in relation to each other to sum up to 1.  Used in last layer.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6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yes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Expensive to use, it has fallen to the wayside, similar to Sigmoid but zero centered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7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 * see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  <a:p>
            <a:endParaRPr lang="en-US" dirty="0"/>
          </a:p>
          <a:p>
            <a:r>
              <a:rPr lang="en-US" dirty="0"/>
              <a:t>Like linear, can lead to very large numbers being calculated together and eventual overflow issues</a:t>
            </a:r>
          </a:p>
          <a:p>
            <a:endParaRPr lang="en-US" dirty="0"/>
          </a:p>
          <a:p>
            <a:r>
              <a:rPr lang="en-US" dirty="0"/>
              <a:t>Causes nodes that are zero to no longer contribute. This is referred to as “dying </a:t>
            </a:r>
            <a:r>
              <a:rPr lang="en-US" dirty="0" err="1"/>
              <a:t>relu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choose-loss-functions-when-training-deep-learning-neural-networks/" TargetMode="External"/><Relationship Id="rId2" Type="http://schemas.openxmlformats.org/officeDocument/2006/relationships/hyperlink" Target="https://towardsdatascience.com/what-if-your-data-is-not-normal-d7293f7b8f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verything-you-need-to-know-about-activation-functions-in-deep-learning-models-84ba9f82c253" TargetMode="External"/><Relationship Id="rId5" Type="http://schemas.openxmlformats.org/officeDocument/2006/relationships/hyperlink" Target="https://gdcoder.com/what-is-an-embedding-layer/" TargetMode="External"/><Relationship Id="rId4" Type="http://schemas.openxmlformats.org/officeDocument/2006/relationships/hyperlink" Target="https://towardsdatascience.com/6-ways-to-test-for-a-normal-distribution-which-one-to-use-9dcf47d8fa93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114139-8322-3D45-A14B-1B68DCAA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Ragged vs Sparse 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4F044-B152-F449-86F3-FD298FD824C1}"/>
              </a:ext>
            </a:extLst>
          </p:cNvPr>
          <p:cNvSpPr/>
          <p:nvPr/>
        </p:nvSpPr>
        <p:spPr>
          <a:xfrm>
            <a:off x="488885" y="10236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Ragged Tensors are dense tensors with an irregular shape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BA976-A717-014E-A850-717DFB789A10}"/>
              </a:ext>
            </a:extLst>
          </p:cNvPr>
          <p:cNvSpPr/>
          <p:nvPr/>
        </p:nvSpPr>
        <p:spPr>
          <a:xfrm>
            <a:off x="1325880" y="1666118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common usage is with natural language understanding where phrases come in different lengths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BC21C8-C0E4-DE4F-9FA2-C9F62FA4639F}"/>
              </a:ext>
            </a:extLst>
          </p:cNvPr>
          <p:cNvSpPr/>
          <p:nvPr/>
        </p:nvSpPr>
        <p:spPr>
          <a:xfrm>
            <a:off x="1325880" y="2298334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Conceptually similar to nested variable length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A7BA6-4172-6546-8785-3287FEB8E28B}"/>
              </a:ext>
            </a:extLst>
          </p:cNvPr>
          <p:cNvSpPr txBox="1"/>
          <p:nvPr/>
        </p:nvSpPr>
        <p:spPr>
          <a:xfrm>
            <a:off x="1325880" y="2683165"/>
            <a:ext cx="885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= </a:t>
            </a:r>
            <a:r>
              <a:rPr lang="en-US" dirty="0" err="1"/>
              <a:t>tf.ragged.constant</a:t>
            </a:r>
            <a:r>
              <a:rPr lang="en-US" dirty="0"/>
              <a:t>( [['All', 'the', 'world', 'is', 'a', 'stage'], ['And', 'all', 'the', 'men', 'and', 'women', 'merely', 'players'], ['They', 'have', 'their', 'exits', 'and', 'their', 'entrances']])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E4D91-B4FC-7F4F-AD53-80717B031C88}"/>
              </a:ext>
            </a:extLst>
          </p:cNvPr>
          <p:cNvSpPr/>
          <p:nvPr/>
        </p:nvSpPr>
        <p:spPr>
          <a:xfrm>
            <a:off x="488885" y="344487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sparse tensor is a tensor where some values should be ignored (are “blank”)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90C77-FC2E-2D45-B91D-5C986558B904}"/>
              </a:ext>
            </a:extLst>
          </p:cNvPr>
          <p:cNvSpPr/>
          <p:nvPr/>
        </p:nvSpPr>
        <p:spPr>
          <a:xfrm>
            <a:off x="1325880" y="3985392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sparse tensor is a tensor with three dense tensors: indices, values, and </a:t>
            </a:r>
            <a:r>
              <a:rPr lang="en-US" dirty="0" err="1"/>
              <a:t>dense_shape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402F9A-5C3D-AD43-8B6A-0BDD595AB6CA}"/>
              </a:ext>
            </a:extLst>
          </p:cNvPr>
          <p:cNvSpPr/>
          <p:nvPr/>
        </p:nvSpPr>
        <p:spPr>
          <a:xfrm>
            <a:off x="488885" y="5469896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Generally a layer can specify the input is ragged or sparse but not both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4D6E1-BDB1-E444-B865-2C75E24179CE}"/>
              </a:ext>
            </a:extLst>
          </p:cNvPr>
          <p:cNvSpPr txBox="1"/>
          <p:nvPr/>
        </p:nvSpPr>
        <p:spPr>
          <a:xfrm>
            <a:off x="1325880" y="4464099"/>
            <a:ext cx="361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SparseTensor</a:t>
            </a:r>
            <a:r>
              <a:rPr lang="en-US" dirty="0"/>
              <a:t>(indices=[[0, 0], [1, 2]], values=[1, 2], </a:t>
            </a:r>
            <a:r>
              <a:rPr lang="en-US" dirty="0" err="1"/>
              <a:t>dense_shape</a:t>
            </a:r>
            <a:r>
              <a:rPr lang="en-US" dirty="0"/>
              <a:t>=[3, 4])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F0EF-F4B1-164B-9BBE-E89E55D42708}"/>
              </a:ext>
            </a:extLst>
          </p:cNvPr>
          <p:cNvSpPr txBox="1"/>
          <p:nvPr/>
        </p:nvSpPr>
        <p:spPr>
          <a:xfrm>
            <a:off x="8549640" y="4464099"/>
            <a:ext cx="163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[[1, 0, 0, 0]</a:t>
            </a:r>
            <a:br>
              <a:rPr lang="en-US" dirty="0"/>
            </a:br>
            <a:r>
              <a:rPr lang="en-US" dirty="0"/>
              <a:t> [0, 0, 2, 0]</a:t>
            </a:r>
            <a:br>
              <a:rPr lang="en-US" dirty="0"/>
            </a:br>
            <a:r>
              <a:rPr lang="en-US" dirty="0"/>
              <a:t> [0, 0, 0, 0]]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F2389-59DB-374C-A08E-F3A71C8847CD}"/>
              </a:ext>
            </a:extLst>
          </p:cNvPr>
          <p:cNvSpPr txBox="1"/>
          <p:nvPr/>
        </p:nvSpPr>
        <p:spPr>
          <a:xfrm>
            <a:off x="5990676" y="4728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3467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1F74D9-742D-7E49-AB56-0F6B3BBE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12215-CDEF-574D-BFA7-156F943D8506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Embedding layer – Compresses the input feature space into a smaller one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57C144-3989-DB45-BB3E-F189433CF16B}"/>
              </a:ext>
            </a:extLst>
          </p:cNvPr>
          <p:cNvSpPr/>
          <p:nvPr/>
        </p:nvSpPr>
        <p:spPr>
          <a:xfrm>
            <a:off x="1082041" y="1594982"/>
            <a:ext cx="1062735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Normally used with language recognition or where there are sparse tensors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F1AB6-165C-D142-B354-2F2073D76DD3}"/>
              </a:ext>
            </a:extLst>
          </p:cNvPr>
          <p:cNvSpPr/>
          <p:nvPr/>
        </p:nvSpPr>
        <p:spPr>
          <a:xfrm>
            <a:off x="1082041" y="2632208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Hope to see you soon</a:t>
            </a:r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Nice meeting you</a:t>
            </a:r>
            <a:endParaRPr lang="en-US" b="0" i="0" dirty="0">
              <a:solidFill>
                <a:srgbClr val="313B3F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03DB8-07D7-0044-A70F-60FDDA8D10E2}"/>
              </a:ext>
            </a:extLst>
          </p:cNvPr>
          <p:cNvSpPr/>
          <p:nvPr/>
        </p:nvSpPr>
        <p:spPr>
          <a:xfrm>
            <a:off x="1082041" y="2146712"/>
            <a:ext cx="1062735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as first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FC57D-4E63-0D41-A1EA-5557EDB29C99}"/>
              </a:ext>
            </a:extLst>
          </p:cNvPr>
          <p:cNvSpPr/>
          <p:nvPr/>
        </p:nvSpPr>
        <p:spPr>
          <a:xfrm>
            <a:off x="7075003" y="2632207"/>
            <a:ext cx="4485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[1, 2, 3, 4, 5]</a:t>
            </a:r>
          </a:p>
          <a:p>
            <a:r>
              <a:rPr lang="en-US" dirty="0"/>
              <a:t>[6, 7, 4, 0, 0] #fill with zeros due to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88DA0-51F4-0741-87AC-472A779497D2}"/>
              </a:ext>
            </a:extLst>
          </p:cNvPr>
          <p:cNvSpPr txBox="1"/>
          <p:nvPr/>
        </p:nvSpPr>
        <p:spPr>
          <a:xfrm>
            <a:off x="4963553" y="277070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A9DAC-C5DB-A648-B12F-C4665CF7D020}"/>
              </a:ext>
            </a:extLst>
          </p:cNvPr>
          <p:cNvSpPr/>
          <p:nvPr/>
        </p:nvSpPr>
        <p:spPr>
          <a:xfrm>
            <a:off x="1082041" y="3506293"/>
            <a:ext cx="572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keras.layers.Embedding</a:t>
            </a:r>
            <a:r>
              <a:rPr lang="en-US" dirty="0"/>
              <a:t>(8, 2, </a:t>
            </a:r>
            <a:r>
              <a:rPr lang="en-US" dirty="0" err="1"/>
              <a:t>input_length</a:t>
            </a:r>
            <a:r>
              <a:rPr lang="en-US" dirty="0"/>
              <a:t>=5)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7091B-E8ED-8E4F-9801-DCF1C292106B}"/>
              </a:ext>
            </a:extLst>
          </p:cNvPr>
          <p:cNvSpPr/>
          <p:nvPr/>
        </p:nvSpPr>
        <p:spPr>
          <a:xfrm>
            <a:off x="1082041" y="3875625"/>
            <a:ext cx="2956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| 0 | [1.2, 3.1, 2.5] |</a:t>
            </a:r>
          </a:p>
          <a:p>
            <a:r>
              <a:rPr lang="en-US" dirty="0"/>
              <a:t>| 1 | [0.1, 4.2, 1.5] | </a:t>
            </a:r>
          </a:p>
          <a:p>
            <a:r>
              <a:rPr lang="en-US" dirty="0"/>
              <a:t>| 2 | [1.0, 3.1, 2.2] | </a:t>
            </a:r>
          </a:p>
          <a:p>
            <a:r>
              <a:rPr lang="en-US" dirty="0"/>
              <a:t>| 3 | [0.3, 2.1, 2.0] | </a:t>
            </a:r>
          </a:p>
          <a:p>
            <a:r>
              <a:rPr lang="en-US" dirty="0"/>
              <a:t>| 4 | [2.2, 1.4, 1.2] | </a:t>
            </a:r>
          </a:p>
          <a:p>
            <a:r>
              <a:rPr lang="en-US" dirty="0"/>
              <a:t>| 5 | [0.7, 1.7, 0.5] | </a:t>
            </a:r>
          </a:p>
          <a:p>
            <a:r>
              <a:rPr lang="en-US" dirty="0"/>
              <a:t>| 6 | [4.1, 2.0, 4.5] | </a:t>
            </a:r>
          </a:p>
          <a:p>
            <a:r>
              <a:rPr lang="en-US" dirty="0"/>
              <a:t>| 7 | [3.1, 1.0, 4.0] |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5A687-FF2D-594F-9249-1C717AB68F69}"/>
              </a:ext>
            </a:extLst>
          </p:cNvPr>
          <p:cNvSpPr/>
          <p:nvPr/>
        </p:nvSpPr>
        <p:spPr>
          <a:xfrm>
            <a:off x="5715786" y="51822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[[4.1, 2.0, 4.5], [3.1, 1.0, 4.0], [2.2, 1.4, 1.2], [1.2, 3.1, 2.5], [1.2, 3.1, 2.5]]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F6BDE-E2E7-7840-A125-391F805A789E}"/>
              </a:ext>
            </a:extLst>
          </p:cNvPr>
          <p:cNvSpPr/>
          <p:nvPr/>
        </p:nvSpPr>
        <p:spPr>
          <a:xfrm>
            <a:off x="6625548" y="4654300"/>
            <a:ext cx="305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Hope to see you soon becomes</a:t>
            </a:r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6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Embedding Layer</a:t>
            </a:r>
          </a:p>
        </p:txBody>
      </p:sp>
    </p:spTree>
    <p:extLst>
      <p:ext uri="{BB962C8B-B14F-4D97-AF65-F5344CB8AC3E}">
        <p14:creationId xmlns:p14="http://schemas.microsoft.com/office/powerpoint/2010/main" val="271002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B063A-2B88-D14D-BBC7-C68D54F0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B5F601-4F8B-714F-9081-420500AD987E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Masking layer – uses a mask value to skip timesteps with a specified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07675-D586-8B47-A43C-D024BFF33074}"/>
              </a:ext>
            </a:extLst>
          </p:cNvPr>
          <p:cNvSpPr/>
          <p:nvPr/>
        </p:nvSpPr>
        <p:spPr>
          <a:xfrm>
            <a:off x="899160" y="1659974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with time series models with missing data (sparse)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4FA0B-365F-014C-AE1A-828AD9D8D5D4}"/>
              </a:ext>
            </a:extLst>
          </p:cNvPr>
          <p:cNvSpPr/>
          <p:nvPr/>
        </p:nvSpPr>
        <p:spPr>
          <a:xfrm>
            <a:off x="899159" y="2290510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Removes timestep for down steam calculations in subsequent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B037-4BB9-0E49-8F2E-F7E423C9CE14}"/>
              </a:ext>
            </a:extLst>
          </p:cNvPr>
          <p:cNvSpPr/>
          <p:nvPr/>
        </p:nvSpPr>
        <p:spPr>
          <a:xfrm>
            <a:off x="899158" y="2921046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Meant to remove the skew of missing readings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D503CD-7F43-F748-8A8C-3617F822D425}"/>
              </a:ext>
            </a:extLst>
          </p:cNvPr>
          <p:cNvCxnSpPr/>
          <p:nvPr/>
        </p:nvCxnSpPr>
        <p:spPr>
          <a:xfrm>
            <a:off x="2667000" y="362712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66625E-E92F-4440-AD8B-4EABFA993D74}"/>
              </a:ext>
            </a:extLst>
          </p:cNvPr>
          <p:cNvCxnSpPr/>
          <p:nvPr/>
        </p:nvCxnSpPr>
        <p:spPr>
          <a:xfrm>
            <a:off x="2697480" y="5608320"/>
            <a:ext cx="679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24951-3DA6-6D40-8B5F-52A27292EF8A}"/>
              </a:ext>
            </a:extLst>
          </p:cNvPr>
          <p:cNvSpPr txBox="1"/>
          <p:nvPr/>
        </p:nvSpPr>
        <p:spPr>
          <a:xfrm>
            <a:off x="5334000" y="574548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B96C60-ABE7-C343-BCFE-C8A9D2395082}"/>
              </a:ext>
            </a:extLst>
          </p:cNvPr>
          <p:cNvSpPr txBox="1"/>
          <p:nvPr/>
        </p:nvSpPr>
        <p:spPr>
          <a:xfrm>
            <a:off x="1211357" y="4433054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Reading</a:t>
            </a: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AC14ECC8-2B2A-A440-BE5D-F0E1D9DC70A7}"/>
              </a:ext>
            </a:extLst>
          </p:cNvPr>
          <p:cNvSpPr/>
          <p:nvPr/>
        </p:nvSpPr>
        <p:spPr>
          <a:xfrm>
            <a:off x="2997276" y="5166359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A7747BE2-A204-D146-90EA-B8981ACDBF34}"/>
              </a:ext>
            </a:extLst>
          </p:cNvPr>
          <p:cNvSpPr/>
          <p:nvPr/>
        </p:nvSpPr>
        <p:spPr>
          <a:xfrm>
            <a:off x="3581620" y="4938950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12E324F-C6C4-2E48-A566-6FC9C297FA51}"/>
              </a:ext>
            </a:extLst>
          </p:cNvPr>
          <p:cNvSpPr/>
          <p:nvPr/>
        </p:nvSpPr>
        <p:spPr>
          <a:xfrm>
            <a:off x="4079316" y="5455925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A8466DF0-ED64-B848-B514-375BBAC763E4}"/>
              </a:ext>
            </a:extLst>
          </p:cNvPr>
          <p:cNvSpPr/>
          <p:nvPr/>
        </p:nvSpPr>
        <p:spPr>
          <a:xfrm>
            <a:off x="4704156" y="452309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AB84676B-29DE-3747-AD93-063B4137BF8E}"/>
              </a:ext>
            </a:extLst>
          </p:cNvPr>
          <p:cNvSpPr/>
          <p:nvPr/>
        </p:nvSpPr>
        <p:spPr>
          <a:xfrm>
            <a:off x="5517997" y="5493286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B8B6C920-8DA6-D940-BCA0-9614946CA6BE}"/>
              </a:ext>
            </a:extLst>
          </p:cNvPr>
          <p:cNvSpPr/>
          <p:nvPr/>
        </p:nvSpPr>
        <p:spPr>
          <a:xfrm>
            <a:off x="6072696" y="3877329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C29F2AC3-09F3-2648-8D21-9F7A288B90EE}"/>
              </a:ext>
            </a:extLst>
          </p:cNvPr>
          <p:cNvSpPr/>
          <p:nvPr/>
        </p:nvSpPr>
        <p:spPr>
          <a:xfrm>
            <a:off x="7279716" y="358842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97174A1D-96A8-AF4E-8425-36028120422D}"/>
              </a:ext>
            </a:extLst>
          </p:cNvPr>
          <p:cNvSpPr/>
          <p:nvPr/>
        </p:nvSpPr>
        <p:spPr>
          <a:xfrm>
            <a:off x="8163636" y="545591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1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Masking Layer</a:t>
            </a:r>
          </a:p>
        </p:txBody>
      </p:sp>
    </p:spTree>
    <p:extLst>
      <p:ext uri="{BB962C8B-B14F-4D97-AF65-F5344CB8AC3E}">
        <p14:creationId xmlns:p14="http://schemas.microsoft.com/office/powerpoint/2010/main" val="40173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B4E395-FB06-4245-AAEE-2582F5DD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3FDF2-A98E-4248-A380-7DB0C3F35DCA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Lamda</a:t>
            </a:r>
            <a:r>
              <a:rPr lang="en-US" dirty="0"/>
              <a:t> layer – Executes an arbitrary function against every value from the prior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68D9C-D612-F94C-8F66-42B80DF1C9B1}"/>
              </a:ext>
            </a:extLst>
          </p:cNvPr>
          <p:cNvSpPr/>
          <p:nvPr/>
        </p:nvSpPr>
        <p:spPr>
          <a:xfrm>
            <a:off x="1188720" y="1659974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Variables used in </a:t>
            </a:r>
            <a:r>
              <a:rPr lang="en-US" dirty="0" err="1"/>
              <a:t>Lamda</a:t>
            </a:r>
            <a:r>
              <a:rPr lang="en-US" dirty="0"/>
              <a:t> functions are not thread safe, functions should be stateless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A1808-D4C1-FD41-AA69-817F0F0AB914}"/>
              </a:ext>
            </a:extLst>
          </p:cNvPr>
          <p:cNvSpPr/>
          <p:nvPr/>
        </p:nvSpPr>
        <p:spPr>
          <a:xfrm>
            <a:off x="1188719" y="2290510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used for prototyping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C8615-EF5D-8A49-AEB6-A19169DBE011}"/>
              </a:ext>
            </a:extLst>
          </p:cNvPr>
          <p:cNvSpPr/>
          <p:nvPr/>
        </p:nvSpPr>
        <p:spPr>
          <a:xfrm>
            <a:off x="1188719" y="2921046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preferable to create a custom layer instead of using </a:t>
            </a:r>
            <a:r>
              <a:rPr lang="en-US" dirty="0" err="1"/>
              <a:t>Lamda</a:t>
            </a:r>
            <a:r>
              <a:rPr lang="en-US" dirty="0"/>
              <a:t> functions in production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00664-4480-EC4D-8AAD-A5CB4BB377B6}"/>
              </a:ext>
            </a:extLst>
          </p:cNvPr>
          <p:cNvSpPr/>
          <p:nvPr/>
        </p:nvSpPr>
        <p:spPr>
          <a:xfrm>
            <a:off x="1188718" y="3791635"/>
            <a:ext cx="1052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tf.keras.layers.Lambda</a:t>
            </a:r>
            <a:r>
              <a:rPr lang="en-US" dirty="0"/>
              <a:t>(lambda x: (</a:t>
            </a:r>
            <a:r>
              <a:rPr lang="en-US" dirty="0" err="1"/>
              <a:t>math.pi</a:t>
            </a:r>
            <a:r>
              <a:rPr lang="en-US" dirty="0"/>
              <a:t> * x) ** 2, </a:t>
            </a:r>
            <a:r>
              <a:rPr lang="en-US" dirty="0" err="1"/>
              <a:t>input_shape</a:t>
            </a:r>
            <a:r>
              <a:rPr lang="en-US" dirty="0"/>
              <a:t>=(values, features)))</a:t>
            </a:r>
          </a:p>
        </p:txBody>
      </p:sp>
    </p:spTree>
    <p:extLst>
      <p:ext uri="{BB962C8B-B14F-4D97-AF65-F5344CB8AC3E}">
        <p14:creationId xmlns:p14="http://schemas.microsoft.com/office/powerpoint/2010/main" val="77847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</a:t>
            </a:r>
            <a:r>
              <a:rPr lang="en-US" dirty="0" err="1"/>
              <a:t>Lamda</a:t>
            </a:r>
            <a:r>
              <a:rPr lang="en-US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27961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FB749-2A88-0049-BC01-51732D1E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D20C595-B810-7445-9B7A-FBCF18382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191260"/>
            <a:ext cx="43053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7F5B7-F324-FE44-A194-67986FF5A468}"/>
              </a:ext>
            </a:extLst>
          </p:cNvPr>
          <p:cNvSpPr/>
          <p:nvPr/>
        </p:nvSpPr>
        <p:spPr>
          <a:xfrm>
            <a:off x="386499" y="31977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 activation functions transforms the data to help it learn complex patterns by adding non-linearity to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59AFC-EDA8-144C-82A3-CF8694B3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3746256"/>
            <a:ext cx="4889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C0CF9-2C3B-504A-9F81-A7528120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an activation function be concerned with?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70148-7C64-1249-B2BD-BA05B9575FD1}"/>
              </a:ext>
            </a:extLst>
          </p:cNvPr>
          <p:cNvSpPr/>
          <p:nvPr/>
        </p:nvSpPr>
        <p:spPr>
          <a:xfrm>
            <a:off x="774700" y="1151585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“vanishing gradient” problem – happens with weights between 0-1 with many layers on backpropagation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AA102-218D-844B-BB45-C1911F80E49C}"/>
              </a:ext>
            </a:extLst>
          </p:cNvPr>
          <p:cNvSpPr/>
          <p:nvPr/>
        </p:nvSpPr>
        <p:spPr>
          <a:xfrm>
            <a:off x="774700" y="3157819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Zero Centered – does not shift the values to the left or the right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EFC16-DE9E-F64B-B9BA-75ABE7129AD7}"/>
              </a:ext>
            </a:extLst>
          </p:cNvPr>
          <p:cNvSpPr/>
          <p:nvPr/>
        </p:nvSpPr>
        <p:spPr>
          <a:xfrm>
            <a:off x="774700" y="3801150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Computational </a:t>
            </a:r>
            <a:r>
              <a:rPr lang="en-US" dirty="0" err="1"/>
              <a:t>Inexpense</a:t>
            </a:r>
            <a:r>
              <a:rPr lang="en-US" dirty="0"/>
              <a:t> – activation functions may run millions of times during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0CE39-D510-CC46-A5A0-A2FF08925F5D}"/>
              </a:ext>
            </a:extLst>
          </p:cNvPr>
          <p:cNvSpPr/>
          <p:nvPr/>
        </p:nvSpPr>
        <p:spPr>
          <a:xfrm>
            <a:off x="774700" y="4444481"/>
            <a:ext cx="10642599" cy="7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Differentiable</a:t>
            </a:r>
            <a:r>
              <a:rPr lang="en-US" dirty="0"/>
              <a:t> – layers need to have differentiated output – a layer that converts all values to 1 is going to stop the learning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05C54-9C20-4845-AA73-A29B535A036C}"/>
              </a:ext>
            </a:extLst>
          </p:cNvPr>
          <p:cNvSpPr txBox="1"/>
          <p:nvPr/>
        </p:nvSpPr>
        <p:spPr>
          <a:xfrm>
            <a:off x="4053840" y="2667010"/>
            <a:ext cx="37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0.25 * 0.1 * 0.25 * 0.50 = .003125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41CC-2EEC-0146-8BCD-E3955F8F7C46}"/>
              </a:ext>
            </a:extLst>
          </p:cNvPr>
          <p:cNvSpPr/>
          <p:nvPr/>
        </p:nvSpPr>
        <p:spPr>
          <a:xfrm>
            <a:off x="1064467" y="1846739"/>
            <a:ext cx="10352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back propagating a weight adjustment, what is the result if the following weight changes are determined in each layer? </a:t>
            </a:r>
          </a:p>
        </p:txBody>
      </p:sp>
    </p:spTree>
    <p:extLst>
      <p:ext uri="{BB962C8B-B14F-4D97-AF65-F5344CB8AC3E}">
        <p14:creationId xmlns:p14="http://schemas.microsoft.com/office/powerpoint/2010/main" val="388732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19078-87DB-8D44-A735-F192ED8B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8B56A-72C9-2544-8670-667E196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524833"/>
            <a:ext cx="5359400" cy="3751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815704-2670-724F-8B31-9F582A8E5F18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A82A7-DC90-0743-AD69-67BEABAD81D3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E2C3-57CC-254D-80E0-6CD1BE65BC09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4C43A-3C1E-7D43-948D-10DE36D2C57D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97FD-5292-1B43-AE45-6867D7F0D2BC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/>
              <a:t>Sigmoid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A902A-D408-284D-BB71-CABB6DCE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41" y="1283023"/>
            <a:ext cx="5831429" cy="29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A902A-D408-284D-BB71-CABB6DCE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71" y="1283023"/>
            <a:ext cx="5831429" cy="29240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C5AFA6-308B-6349-B9B5-07006595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81746"/>
            <a:ext cx="4294478" cy="15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/>
              <a:t>Tanh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43E7-747B-1C4B-AA87-67AF50D9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90" y="795142"/>
            <a:ext cx="5189220" cy="33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– Rectified Linear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5FCE-3C40-B147-97B7-4250DD2D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240070"/>
            <a:ext cx="4240530" cy="29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Leaky </a:t>
            </a:r>
            <a:r>
              <a:rPr lang="en-US" b="1" dirty="0" err="1"/>
              <a:t>ReLU</a:t>
            </a:r>
            <a:r>
              <a:rPr lang="en-US" b="1" dirty="0"/>
              <a:t> / Parametric </a:t>
            </a:r>
            <a:r>
              <a:rPr lang="en-US" b="1" dirty="0" err="1"/>
              <a:t>ReLU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5FCE-3C40-B147-97B7-4250DD2D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240070"/>
            <a:ext cx="4240530" cy="2921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A2738-BF90-F04D-B911-4EA04D8E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0" y="1089100"/>
            <a:ext cx="4318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ReLU6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37644-1C6D-D245-94A8-03D542D4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67" y="1359170"/>
            <a:ext cx="5381065" cy="28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02E462-496E-4246-9BE9-84E054E7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56" y="795142"/>
            <a:ext cx="5807020" cy="39525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Swish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4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Hard-Swish or H-Swish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1385D-AA56-5D4B-8764-6C72738E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4870"/>
            <a:ext cx="5532490" cy="3060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8137D-5186-FD40-9C4A-761D06F4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60" y="2487342"/>
            <a:ext cx="4335142" cy="8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C6E9D7-CF44-EB47-81AD-946EEC3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activation functions: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713C1-1201-1642-B3F6-A03537492E30}"/>
              </a:ext>
            </a:extLst>
          </p:cNvPr>
          <p:cNvSpPr/>
          <p:nvPr/>
        </p:nvSpPr>
        <p:spPr>
          <a:xfrm>
            <a:off x="386499" y="1050449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Linear – Generally won’t as it doesn’t change the values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3600F-1B66-4F40-AB28-86D6E217209E}"/>
              </a:ext>
            </a:extLst>
          </p:cNvPr>
          <p:cNvSpPr/>
          <p:nvPr/>
        </p:nvSpPr>
        <p:spPr>
          <a:xfrm>
            <a:off x="386499" y="1701996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Sigmoid – Generally won’t, causes vanishing gradient and computationally expensive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35E63-938F-4A4D-9494-E4FEEE5E3C81}"/>
              </a:ext>
            </a:extLst>
          </p:cNvPr>
          <p:cNvSpPr/>
          <p:nvPr/>
        </p:nvSpPr>
        <p:spPr>
          <a:xfrm>
            <a:off x="386499" y="2353543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Softmax</a:t>
            </a:r>
            <a:r>
              <a:rPr lang="en-US" b="1" dirty="0"/>
              <a:t> – Normally used on the output layer of a classification problem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66F45-B408-4847-88DA-5135714379B4}"/>
              </a:ext>
            </a:extLst>
          </p:cNvPr>
          <p:cNvSpPr/>
          <p:nvPr/>
        </p:nvSpPr>
        <p:spPr>
          <a:xfrm>
            <a:off x="386499" y="3005090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Tanh – Generally won’t, causes vanishing gradient and computationally expensive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61A36-1592-9C42-B5EF-F77CB8129C02}"/>
              </a:ext>
            </a:extLst>
          </p:cNvPr>
          <p:cNvSpPr/>
          <p:nvPr/>
        </p:nvSpPr>
        <p:spPr>
          <a:xfrm>
            <a:off x="386499" y="3656637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ReLU</a:t>
            </a:r>
            <a:r>
              <a:rPr lang="en-US" b="1" dirty="0"/>
              <a:t> – Should be your normal starting point for an activation function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B022F-4FE0-EF4A-A054-EDBBDF041924}"/>
              </a:ext>
            </a:extLst>
          </p:cNvPr>
          <p:cNvSpPr/>
          <p:nvPr/>
        </p:nvSpPr>
        <p:spPr>
          <a:xfrm>
            <a:off x="386499" y="4308184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Leaky </a:t>
            </a:r>
            <a:r>
              <a:rPr lang="en-US" b="1" dirty="0" err="1"/>
              <a:t>ReLU</a:t>
            </a:r>
            <a:r>
              <a:rPr lang="en-US" b="1" dirty="0"/>
              <a:t> – Use if </a:t>
            </a:r>
            <a:r>
              <a:rPr lang="en-US" b="1" dirty="0" err="1"/>
              <a:t>ReLU</a:t>
            </a:r>
            <a:r>
              <a:rPr lang="en-US" b="1" dirty="0"/>
              <a:t> stops learning and you suspect a dying </a:t>
            </a:r>
            <a:r>
              <a:rPr lang="en-US" b="1" dirty="0" err="1"/>
              <a:t>ReLu</a:t>
            </a:r>
            <a:r>
              <a:rPr lang="en-US" b="1" dirty="0"/>
              <a:t> problem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43EFB-EBE4-2349-881A-FF340F4C3B00}"/>
              </a:ext>
            </a:extLst>
          </p:cNvPr>
          <p:cNvSpPr/>
          <p:nvPr/>
        </p:nvSpPr>
        <p:spPr>
          <a:xfrm>
            <a:off x="386499" y="4959731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Relu</a:t>
            </a:r>
            <a:r>
              <a:rPr lang="en-US" b="1" dirty="0"/>
              <a:t> 6– Use if causes overflow issues with very large numbers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3DB423-B6B9-4B4F-9A3E-05F403A9D4AC}"/>
              </a:ext>
            </a:extLst>
          </p:cNvPr>
          <p:cNvSpPr/>
          <p:nvPr/>
        </p:nvSpPr>
        <p:spPr>
          <a:xfrm>
            <a:off x="386499" y="5609431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Swish – Stay away due to computational expense </a:t>
            </a:r>
            <a:r>
              <a:rPr lang="en-US" b="1" dirty="0" err="1"/>
              <a:t>excp</a:t>
            </a:r>
            <a:r>
              <a:rPr lang="en-US" b="1" dirty="0"/>
              <a:t> in smaller models where </a:t>
            </a:r>
            <a:r>
              <a:rPr lang="en-US" b="1" dirty="0" err="1"/>
              <a:t>ReLu</a:t>
            </a:r>
            <a:r>
              <a:rPr lang="en-US" b="1" dirty="0"/>
              <a:t> may have stopped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78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Exploring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0422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86499" y="365034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9" y="167132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86499" y="216916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9" y="26670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86499" y="315976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9" y="117602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9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https://towardsdatascience.com/what-if-your-data-is-not-normal-d7293f7b8f0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https://towardsdatascience.com/6-ways-to-test-for-a-normal-distribution-which-one-to-use-9dcf47d8fa93</a:t>
            </a:r>
            <a:endParaRPr lang="en-US" dirty="0"/>
          </a:p>
          <a:p>
            <a:r>
              <a:rPr lang="en-US" dirty="0">
                <a:hlinkClick r:id="rId5"/>
              </a:rPr>
              <a:t>https://gdcoder.com/what-is-an-embedding-layer/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https://towardsdatascience.com/everything-you-need-to-know-about-activation-functions-in-deep-learning-models-84ba9f82c253</a:t>
            </a:r>
            <a:endParaRPr lang="en-US" dirty="0"/>
          </a:p>
          <a:p>
            <a:r>
              <a:rPr lang="en-US" dirty="0"/>
              <a:t>Book Chapters 1 - 7</a:t>
            </a:r>
          </a:p>
          <a:p>
            <a:endParaRPr lang="en-US" dirty="0"/>
          </a:p>
          <a:p>
            <a:r>
              <a:rPr lang="en-US" dirty="0"/>
              <a:t>Create perception that experiments with different activation functions (nothing to hand in)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6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585AB3-8983-9D44-B836-582E665E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Gaussian (Normal)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FC55A-4CB3-934B-B60D-65C2CB5B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795142"/>
            <a:ext cx="4775200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3FB9D-D291-F342-872B-5A9925D29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39" y="2502972"/>
            <a:ext cx="4175760" cy="313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FDE22-08A1-4945-B162-423B107B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348" y="931545"/>
            <a:ext cx="3989422" cy="3950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79AF9A-BFBD-B54F-9DE3-B13F93792E03}"/>
              </a:ext>
            </a:extLst>
          </p:cNvPr>
          <p:cNvSpPr/>
          <p:nvPr/>
        </p:nvSpPr>
        <p:spPr>
          <a:xfrm>
            <a:off x="386499" y="4917160"/>
            <a:ext cx="6486741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normally “assumed” to have a normal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8B52D-F358-C946-8B93-4635E9C512F6}"/>
              </a:ext>
            </a:extLst>
          </p:cNvPr>
          <p:cNvSpPr/>
          <p:nvPr/>
        </p:nvSpPr>
        <p:spPr>
          <a:xfrm>
            <a:off x="386499" y="5539338"/>
            <a:ext cx="6486741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can be seen to “belong” based on standard deviations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BC1D4-2343-8A45-B6BC-63A331ED5C37}"/>
              </a:ext>
            </a:extLst>
          </p:cNvPr>
          <p:cNvSpPr/>
          <p:nvPr/>
        </p:nvSpPr>
        <p:spPr>
          <a:xfrm>
            <a:off x="8208395" y="1362273"/>
            <a:ext cx="3791449" cy="114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what if our data does not use a normal distribution?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9DC0F-0523-F041-ADBF-86A9FEF5BF4D}"/>
              </a:ext>
            </a:extLst>
          </p:cNvPr>
          <p:cNvSpPr/>
          <p:nvPr/>
        </p:nvSpPr>
        <p:spPr>
          <a:xfrm>
            <a:off x="386499" y="4251185"/>
            <a:ext cx="3989423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X-Y data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449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FCAB2-9B8C-1541-B3AE-BC5AA46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 – normal or not?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AFE85-04F3-1045-B13A-EED3C54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08050"/>
            <a:ext cx="7620000" cy="504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F6102-7490-1B40-B39A-15FD27EA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090" y="1193799"/>
            <a:ext cx="6941820" cy="5183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B4811-2092-AC49-9928-5A4C5F3C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09" y="1080891"/>
            <a:ext cx="5892381" cy="4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700B2-1B1A-B848-BF96-5CD55E0C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20" y="795142"/>
            <a:ext cx="5166360" cy="26670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E8667A-64D3-A142-89F4-4F1872F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My Data Normal?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5356B2-45E6-7C4F-953A-C0D70AE61441}"/>
              </a:ext>
            </a:extLst>
          </p:cNvPr>
          <p:cNvGraphicFramePr>
            <a:graphicFrameLocks noGrp="1"/>
          </p:cNvGraphicFramePr>
          <p:nvPr/>
        </p:nvGraphicFramePr>
        <p:xfrm>
          <a:off x="2964180" y="3429000"/>
          <a:ext cx="5715000" cy="908685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3386010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import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pandas </a:t>
                      </a:r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as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pd</a:t>
                      </a: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3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my_data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pd.</a:t>
                      </a:r>
                      <a:r>
                        <a:rPr lang="en-US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Series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([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2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3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4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5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6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7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8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9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8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6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4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2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])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1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my_data.</a:t>
                      </a:r>
                      <a:r>
                        <a:rPr lang="en-US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hist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618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9C33C4E-8AAA-5B45-AA57-AEDD08EB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411431"/>
            <a:ext cx="746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CB61B-0F48-D74D-9D7B-6F09FC44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3AC0D-C0F8-DD4E-B3A1-613FC94CB1F3}"/>
              </a:ext>
            </a:extLst>
          </p:cNvPr>
          <p:cNvSpPr/>
          <p:nvPr/>
        </p:nvSpPr>
        <p:spPr>
          <a:xfrm>
            <a:off x="386499" y="11760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Input layer – Allows a septate layer just to define the input shape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31C9D-6CBD-AB4F-B600-64DE2F84B407}"/>
              </a:ext>
            </a:extLst>
          </p:cNvPr>
          <p:cNvSpPr/>
          <p:nvPr/>
        </p:nvSpPr>
        <p:spPr>
          <a:xfrm>
            <a:off x="1371600" y="1755018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instead of the </a:t>
            </a:r>
            <a:r>
              <a:rPr lang="en-US" dirty="0" err="1"/>
              <a:t>input_shape</a:t>
            </a:r>
            <a:r>
              <a:rPr lang="en-US" dirty="0"/>
              <a:t> parameter on the first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12FE-4904-8E42-9825-3B43E713BE53}"/>
              </a:ext>
            </a:extLst>
          </p:cNvPr>
          <p:cNvSpPr/>
          <p:nvPr/>
        </p:nvSpPr>
        <p:spPr>
          <a:xfrm>
            <a:off x="1358896" y="2334016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no calculation impact on the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284D7-A03A-6C47-95CC-489296B59DAE}"/>
              </a:ext>
            </a:extLst>
          </p:cNvPr>
          <p:cNvSpPr/>
          <p:nvPr/>
        </p:nvSpPr>
        <p:spPr>
          <a:xfrm>
            <a:off x="1358896" y="2913014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Easier to comment out and play with other layers without moving the </a:t>
            </a:r>
            <a:r>
              <a:rPr lang="en-US" dirty="0" err="1"/>
              <a:t>input_shape</a:t>
            </a:r>
            <a:r>
              <a:rPr lang="en-US" dirty="0"/>
              <a:t> parameter around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AFA49-7840-D64A-945E-87645BD9F03D}"/>
              </a:ext>
            </a:extLst>
          </p:cNvPr>
          <p:cNvSpPr/>
          <p:nvPr/>
        </p:nvSpPr>
        <p:spPr>
          <a:xfrm>
            <a:off x="1371600" y="3522614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be the first layer in a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D7296-BA41-1448-8B4B-49A442A439E1}"/>
              </a:ext>
            </a:extLst>
          </p:cNvPr>
          <p:cNvSpPr txBox="1"/>
          <p:nvPr/>
        </p:nvSpPr>
        <p:spPr>
          <a:xfrm>
            <a:off x="1331894" y="4101612"/>
            <a:ext cx="520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keras.layers.Input</a:t>
            </a:r>
            <a:r>
              <a:rPr lang="en-US" dirty="0"/>
              <a:t>(shape=(RESHAPED,)))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2D00-73E0-6647-B4F9-B9D2407275A6}"/>
              </a:ext>
            </a:extLst>
          </p:cNvPr>
          <p:cNvSpPr/>
          <p:nvPr/>
        </p:nvSpPr>
        <p:spPr>
          <a:xfrm>
            <a:off x="386499" y="4706743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Activation layer – Simply applies an activation function to the results of the last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6AC6B-A42F-1B4C-A2B5-1046CEA90F65}"/>
              </a:ext>
            </a:extLst>
          </p:cNvPr>
          <p:cNvSpPr txBox="1"/>
          <p:nvPr/>
        </p:nvSpPr>
        <p:spPr>
          <a:xfrm>
            <a:off x="1371600" y="5258833"/>
            <a:ext cx="410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keras.layers.Activation</a:t>
            </a:r>
            <a:r>
              <a:rPr lang="en-US" dirty="0"/>
              <a:t>('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86888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84712-E3B2-1B40-B534-75ED11F3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7B295-9B0F-9A4E-A894-8B9FD06B71B0}"/>
              </a:ext>
            </a:extLst>
          </p:cNvPr>
          <p:cNvSpPr/>
          <p:nvPr/>
        </p:nvSpPr>
        <p:spPr>
          <a:xfrm>
            <a:off x="386499" y="11760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layer – has a number of neurons that are each mapped to the neurons in the prior and following layers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520C3B-0F71-EE40-88C4-EB1FF741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581150"/>
            <a:ext cx="6896100" cy="369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E6438-C2D5-E141-BB37-BC413CD26681}"/>
              </a:ext>
            </a:extLst>
          </p:cNvPr>
          <p:cNvSpPr txBox="1"/>
          <p:nvPr/>
        </p:nvSpPr>
        <p:spPr>
          <a:xfrm>
            <a:off x="1341120" y="5497314"/>
            <a:ext cx="888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keras.layers.Dense</a:t>
            </a:r>
            <a:r>
              <a:rPr lang="en-US" dirty="0"/>
              <a:t>(N_HIDDEN, name='</a:t>
            </a:r>
            <a:r>
              <a:rPr lang="en-US" dirty="0" err="1"/>
              <a:t>hidden_dense_layer</a:t>
            </a:r>
            <a:r>
              <a:rPr lang="en-US" dirty="0"/>
              <a:t>',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1104731913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20835</TotalTime>
  <Words>1836</Words>
  <Application>Microsoft Macintosh PowerPoint</Application>
  <PresentationFormat>Widescreen</PresentationFormat>
  <Paragraphs>262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Georgia</vt:lpstr>
      <vt:lpstr>inherit</vt:lpstr>
      <vt:lpstr>SFMono-Regular</vt:lpstr>
      <vt:lpstr>Wingdings</vt:lpstr>
      <vt:lpstr>MGNC_PPT_FINAL</vt:lpstr>
      <vt:lpstr>PowerPoint Presentation</vt:lpstr>
      <vt:lpstr>PowerPoint Presentation</vt:lpstr>
      <vt:lpstr>Focus of Class – Model Shapes and Hyper Parameters</vt:lpstr>
      <vt:lpstr>How do All the Pieces Fit Together?</vt:lpstr>
      <vt:lpstr>What is a Gaussian (Normal) Distribution</vt:lpstr>
      <vt:lpstr>Regressions – normal or not?</vt:lpstr>
      <vt:lpstr>Is My Data Normal?</vt:lpstr>
      <vt:lpstr>Core Layers</vt:lpstr>
      <vt:lpstr>Core Layers</vt:lpstr>
      <vt:lpstr>Ragged vs Sparse Tensors</vt:lpstr>
      <vt:lpstr>Core Layers</vt:lpstr>
      <vt:lpstr>Demo 1: Embedding Layer</vt:lpstr>
      <vt:lpstr>Core Layers</vt:lpstr>
      <vt:lpstr>Demo 2: Masking Layer</vt:lpstr>
      <vt:lpstr>Core Layers</vt:lpstr>
      <vt:lpstr>Demo 3: Lamda Layer</vt:lpstr>
      <vt:lpstr>Activation Functions</vt:lpstr>
      <vt:lpstr>What should an activation function be concerned with?</vt:lpstr>
      <vt:lpstr>Linear</vt:lpstr>
      <vt:lpstr>Sigmoid</vt:lpstr>
      <vt:lpstr>Softmax</vt:lpstr>
      <vt:lpstr>Tanh</vt:lpstr>
      <vt:lpstr>ReLu – Rectified Linear Unit</vt:lpstr>
      <vt:lpstr>Leaky ReLU / Parametric ReLU</vt:lpstr>
      <vt:lpstr>ReLU6</vt:lpstr>
      <vt:lpstr>Swish</vt:lpstr>
      <vt:lpstr>Hard-Swish or H-Swish</vt:lpstr>
      <vt:lpstr>When to use activation functions:</vt:lpstr>
      <vt:lpstr>Demo 4: Exploring Activation Functions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158</cp:revision>
  <dcterms:created xsi:type="dcterms:W3CDTF">1601-01-01T00:00:00Z</dcterms:created>
  <dcterms:modified xsi:type="dcterms:W3CDTF">2020-06-23T20:10:31Z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